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4483" r:id="rId6"/>
    <p:sldId id="2066" r:id="rId7"/>
    <p:sldId id="1908" r:id="rId8"/>
    <p:sldId id="1909" r:id="rId9"/>
    <p:sldId id="2082" r:id="rId10"/>
    <p:sldId id="4504" r:id="rId11"/>
    <p:sldId id="4497" r:id="rId12"/>
    <p:sldId id="4478" r:id="rId13"/>
    <p:sldId id="4479" r:id="rId14"/>
    <p:sldId id="4477" r:id="rId15"/>
    <p:sldId id="4486" r:id="rId16"/>
    <p:sldId id="4487" r:id="rId17"/>
    <p:sldId id="4481" r:id="rId18"/>
    <p:sldId id="4531" r:id="rId19"/>
    <p:sldId id="4480" r:id="rId20"/>
    <p:sldId id="4506" r:id="rId21"/>
    <p:sldId id="4517" r:id="rId22"/>
    <p:sldId id="4507" r:id="rId23"/>
    <p:sldId id="4532" r:id="rId24"/>
    <p:sldId id="281" r:id="rId25"/>
    <p:sldId id="1894" r:id="rId26"/>
    <p:sldId id="1915" r:id="rId27"/>
    <p:sldId id="1916" r:id="rId28"/>
    <p:sldId id="1918" r:id="rId29"/>
    <p:sldId id="1891" r:id="rId30"/>
    <p:sldId id="1903" r:id="rId31"/>
    <p:sldId id="4500" r:id="rId32"/>
    <p:sldId id="4493" r:id="rId33"/>
    <p:sldId id="4494" r:id="rId34"/>
    <p:sldId id="4496" r:id="rId35"/>
    <p:sldId id="4495" r:id="rId36"/>
    <p:sldId id="1828" r:id="rId37"/>
    <p:sldId id="1899" r:id="rId38"/>
    <p:sldId id="4508" r:id="rId39"/>
    <p:sldId id="4509" r:id="rId40"/>
    <p:sldId id="4533" r:id="rId41"/>
    <p:sldId id="4501" r:id="rId42"/>
    <p:sldId id="4529" r:id="rId43"/>
    <p:sldId id="4511" r:id="rId44"/>
    <p:sldId id="4512" r:id="rId45"/>
    <p:sldId id="4534" r:id="rId46"/>
    <p:sldId id="4502" r:id="rId47"/>
    <p:sldId id="4488" r:id="rId48"/>
    <p:sldId id="4489" r:id="rId49"/>
    <p:sldId id="4530" r:id="rId50"/>
    <p:sldId id="4490" r:id="rId51"/>
    <p:sldId id="4516" r:id="rId52"/>
    <p:sldId id="4492" r:id="rId53"/>
    <p:sldId id="4514" r:id="rId54"/>
    <p:sldId id="4503" r:id="rId55"/>
    <p:sldId id="4518" r:id="rId56"/>
    <p:sldId id="4535" r:id="rId57"/>
    <p:sldId id="4527" r:id="rId58"/>
    <p:sldId id="4536" r:id="rId59"/>
    <p:sldId id="308" r:id="rId60"/>
    <p:sldId id="326" r:id="rId61"/>
    <p:sldId id="4637" r:id="rId62"/>
    <p:sldId id="4538" r:id="rId63"/>
    <p:sldId id="4537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47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2/24/2021 11:11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870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6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  <p:sldLayoutId id="2147484569" r:id="rId10"/>
    <p:sldLayoutId id="2147484570" r:id="rId11"/>
    <p:sldLayoutId id="2147484571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PowerBiDevCamp/AppOwnsDataWithRL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DOTNET5-AppOwnsData-Tutoria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066244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</a:rPr>
              <a:t>Developing with .NET 5 and </a:t>
            </a:r>
            <a:br>
              <a:rPr lang="en-US" sz="5400" dirty="0">
                <a:solidFill>
                  <a:srgbClr val="000000"/>
                </a:solidFill>
              </a:rPr>
            </a:br>
            <a:r>
              <a:rPr lang="en-US" sz="5400" dirty="0">
                <a:solidFill>
                  <a:srgbClr val="000000"/>
                </a:solidFill>
              </a:rPr>
              <a:t>App-Owns-Data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56F5B-9CD9-45D9-A645-D4D876C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2059123"/>
            <a:ext cx="10955912" cy="35573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246CB3-36EA-4F94-AB5F-0E47B6577EE3}"/>
              </a:ext>
            </a:extLst>
          </p:cNvPr>
          <p:cNvSpPr/>
          <p:nvPr/>
        </p:nvSpPr>
        <p:spPr bwMode="auto">
          <a:xfrm>
            <a:off x="321013" y="4577035"/>
            <a:ext cx="982494" cy="430887"/>
          </a:xfrm>
          <a:prstGeom prst="rightArrow">
            <a:avLst>
              <a:gd name="adj1" fmla="val 50000"/>
              <a:gd name="adj2" fmla="val 770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.NET 5 CLI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E8C036E-358E-458E-B9BA-812A6B49E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93257"/>
            <a:ext cx="11239464" cy="36933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Command to create a new project&gt; </a:t>
            </a:r>
            <a:r>
              <a:rPr lang="en-US" sz="2400" b="1" dirty="0">
                <a:latin typeface="Lucida Console" panose="020B0609040504020204" pitchFamily="49" charset="0"/>
              </a:rPr>
              <a:t>dotnet new </a:t>
            </a:r>
            <a:r>
              <a:rPr lang="en-US" sz="2400" b="1" dirty="0" err="1">
                <a:latin typeface="Lucida Console" panose="020B0609040504020204" pitchFamily="49" charset="0"/>
              </a:rPr>
              <a:t>mvc</a:t>
            </a:r>
            <a:r>
              <a:rPr lang="en-US" sz="2400" b="1" dirty="0">
                <a:latin typeface="Lucida Console" panose="020B0609040504020204" pitchFamily="49" charset="0"/>
              </a:rPr>
              <a:t> –auth </a:t>
            </a:r>
            <a:r>
              <a:rPr lang="en-US" sz="2400" b="1" dirty="0" err="1">
                <a:latin typeface="Lucida Console" panose="020B0609040504020204" pitchFamily="49" charset="0"/>
              </a:rPr>
              <a:t>singleOrg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3CF89-5705-4723-A804-B9CAEA8B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9" y="1744649"/>
            <a:ext cx="10159492" cy="460087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E7CA0-67D7-4EB7-8D24-BD52576C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2" y="1744650"/>
            <a:ext cx="10159489" cy="46008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1D3B3-0FCE-42F5-A6C9-D605BC67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9" y="1744648"/>
            <a:ext cx="10311319" cy="46696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b="1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513986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Strategic authentication library for Azure AD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Scenarios where you should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When developing Web applications and APIs built on .NET 3.1 and .NET 5</a:t>
            </a:r>
          </a:p>
          <a:p>
            <a:pPr lvl="1"/>
            <a:r>
              <a:rPr lang="en-US" dirty="0"/>
              <a:t>When authenticating users and acquiring user tokens</a:t>
            </a:r>
          </a:p>
          <a:p>
            <a:pPr lvl="1"/>
            <a:r>
              <a:rPr lang="en-US" dirty="0"/>
              <a:t>When authenticating service principals and acquiring app-only tokens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9189A-211C-479A-A851-48B14958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2" y="1811819"/>
            <a:ext cx="8270538" cy="5107739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2254673" y="3497262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Access Control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Principal used to configure access control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Service principal added to app workspaces as admin</a:t>
            </a:r>
          </a:p>
          <a:p>
            <a:pPr lvl="1"/>
            <a:r>
              <a:rPr lang="en-US" dirty="0"/>
              <a:t>Access control </a:t>
            </a:r>
            <a:r>
              <a:rPr lang="en-US" sz="1836" u="sng" dirty="0"/>
              <a:t>NOT</a:t>
            </a:r>
            <a:r>
              <a:rPr lang="en-US" dirty="0"/>
              <a:t> based on Azure AD permissions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2410107" y="4781132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</a:rPr>
              <a:t>App 1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1428" dirty="0">
                <a:solidFill>
                  <a:schemeClr val="bg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8278114" y="5129491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8278114" y="3652870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8433548" y="4041455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5751936" y="4483610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22538" y="5144205"/>
            <a:ext cx="1729398" cy="5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7228558" y="4313465"/>
            <a:ext cx="1049556" cy="830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228558" y="5144204"/>
            <a:ext cx="1049556" cy="6458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4430748" y="4925767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40" dirty="0"/>
              <a:t>Enable Service Principal Access to Power BI Service API</a:t>
            </a:r>
          </a:p>
          <a:p>
            <a:pPr lvl="1"/>
            <a:r>
              <a:rPr lang="en-US" sz="1836" dirty="0"/>
              <a:t>Create an Azure AD security group (e.g. Power BI Apps)</a:t>
            </a:r>
          </a:p>
          <a:p>
            <a:endParaRPr lang="en-US" sz="2236" dirty="0"/>
          </a:p>
          <a:p>
            <a:endParaRPr lang="en-US" sz="2236" dirty="0"/>
          </a:p>
          <a:p>
            <a:endParaRPr lang="en-US" sz="2236" dirty="0"/>
          </a:p>
          <a:p>
            <a:pPr lvl="1"/>
            <a:r>
              <a:rPr lang="en-US" sz="1836" dirty="0"/>
              <a:t>Add group to </a:t>
            </a:r>
            <a:r>
              <a:rPr lang="en-US" sz="1836" i="1" dirty="0"/>
              <a:t>Power BI Allow service principals to use Power BI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87B1-FBE8-403A-A5DA-91E5A0B2F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" y="2177800"/>
            <a:ext cx="6071326" cy="119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DE05E-0E16-4C95-A08D-5FDEF5EB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1" y="3926997"/>
            <a:ext cx="4652079" cy="2922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43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Create a confidential client in your Azure AD tenant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Configured as 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TYPE</a:t>
            </a:r>
            <a:r>
              <a:rPr lang="en-US" sz="1100" dirty="0"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Web</a:t>
            </a:r>
            <a:r>
              <a:rPr lang="en-US" sz="1600" dirty="0"/>
              <a:t> and no need for a redirect URL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a client secret or a client certificate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 need to configure any permissions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1C5DD-BAC4-4102-AD91-9CAD9B24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1686459"/>
            <a:ext cx="5637403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B6EDF-B8C9-4400-A290-C1C1DE45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" y="3051616"/>
            <a:ext cx="5623501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E8F99-A8D6-47C7-86B8-562F79E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" y="4334454"/>
            <a:ext cx="5336838" cy="9736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F18F6-E0DD-4576-BE27-6098368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" y="5784912"/>
            <a:ext cx="5519957" cy="96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9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36" dirty="0"/>
              <a:t>Add application's service principal in </a:t>
            </a:r>
            <a:r>
              <a:rPr lang="en-US" sz="1836" b="1" dirty="0"/>
              <a:t>Power BI Apps</a:t>
            </a:r>
            <a:r>
              <a:rPr lang="en-US" sz="1836" dirty="0"/>
              <a:t> security group</a:t>
            </a:r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endParaRPr lang="en-US" sz="1836" dirty="0"/>
          </a:p>
          <a:p>
            <a:r>
              <a:rPr lang="en-US" sz="1836" dirty="0"/>
              <a:t>Configure application's service principal as workspace admin</a:t>
            </a:r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r>
              <a:rPr lang="en-US" sz="1836" dirty="0"/>
              <a:t>Service principal should now be workspace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3597-AED2-4E77-952D-BD7AF2192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3" y="1775977"/>
            <a:ext cx="4240358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5D5CB-3CF4-4281-954B-93DDBD854A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023" y="3691378"/>
            <a:ext cx="3774056" cy="12289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0A21F-30CC-4E9E-A483-93FDAAD58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9" y="3683565"/>
            <a:ext cx="2523914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780C6-E7EC-42D8-AE23-D1E2FFD414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3" y="5616442"/>
            <a:ext cx="3048734" cy="12383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68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830997"/>
          </a:xfrm>
        </p:spPr>
        <p:txBody>
          <a:bodyPr/>
          <a:lstStyle/>
          <a:p>
            <a:r>
              <a:rPr lang="en-US" sz="3600" dirty="0"/>
              <a:t>Calling Directly to the Power BI Service API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This is a sample of C# code that does not use the Power BI .NET SDK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529327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68373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240383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7997D-70D3-4637-8463-D75E171EA01E}"/>
              </a:ext>
            </a:extLst>
          </p:cNvPr>
          <p:cNvGrpSpPr/>
          <p:nvPr/>
        </p:nvGrpSpPr>
        <p:grpSpPr>
          <a:xfrm>
            <a:off x="891297" y="4339508"/>
            <a:ext cx="11073724" cy="2321402"/>
            <a:chOff x="891297" y="4339508"/>
            <a:chExt cx="11073724" cy="23214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428934-DC4F-40E7-93A2-ED1353C98D32}"/>
                </a:ext>
              </a:extLst>
            </p:cNvPr>
            <p:cNvGrpSpPr/>
            <p:nvPr/>
          </p:nvGrpSpPr>
          <p:grpSpPr>
            <a:xfrm>
              <a:off x="891297" y="4339508"/>
              <a:ext cx="6295074" cy="2321402"/>
              <a:chOff x="838199" y="4389506"/>
              <a:chExt cx="5325863" cy="1813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7DE4A2-0A67-4002-BB48-335FD874739F}"/>
                  </a:ext>
                </a:extLst>
              </p:cNvPr>
              <p:cNvSpPr/>
              <p:nvPr/>
            </p:nvSpPr>
            <p:spPr>
              <a:xfrm>
                <a:off x="838200" y="4886455"/>
                <a:ext cx="2438399" cy="1316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 .NET SDK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28E0E9-D2AE-4E2F-9EFA-21CBCD46DA9C}"/>
                  </a:ext>
                </a:extLst>
              </p:cNvPr>
              <p:cNvSpPr/>
              <p:nvPr/>
            </p:nvSpPr>
            <p:spPr>
              <a:xfrm>
                <a:off x="3886200" y="4389506"/>
                <a:ext cx="2277862" cy="18130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</a:t>
                </a:r>
              </a:p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Service API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99CEA6-DEA3-4A5A-B52D-CDA27B912123}"/>
                  </a:ext>
                </a:extLst>
              </p:cNvPr>
              <p:cNvSpPr/>
              <p:nvPr/>
            </p:nvSpPr>
            <p:spPr>
              <a:xfrm>
                <a:off x="990600" y="5065157"/>
                <a:ext cx="2141740" cy="7207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Executing HTTP Requests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Capturing HTTP Responses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Serializing/Deserializing JSON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C98ABB-9817-47E9-9315-844F7CFF1A47}"/>
                  </a:ext>
                </a:extLst>
              </p:cNvPr>
              <p:cNvCxnSpPr/>
              <p:nvPr/>
            </p:nvCxnSpPr>
            <p:spPr>
              <a:xfrm>
                <a:off x="2929631" y="5314379"/>
                <a:ext cx="133756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0F4C89-6438-4E59-966B-21CEB185B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9631" y="5522357"/>
                <a:ext cx="121920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F7A12-3E79-4039-A539-EBB1BB191E25}"/>
                  </a:ext>
                </a:extLst>
              </p:cNvPr>
              <p:cNvSpPr/>
              <p:nvPr/>
            </p:nvSpPr>
            <p:spPr>
              <a:xfrm>
                <a:off x="838199" y="4389506"/>
                <a:ext cx="2438399" cy="4000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Your C# Code</a:t>
                </a:r>
              </a:p>
            </p:txBody>
          </p: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56D070A-0C0B-4C45-9C40-08A8892D766D}"/>
                </a:ext>
              </a:extLst>
            </p:cNvPr>
            <p:cNvSpPr/>
            <p:nvPr/>
          </p:nvSpPr>
          <p:spPr>
            <a:xfrm>
              <a:off x="1979335" y="4825645"/>
              <a:ext cx="727154" cy="3994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15E928-BC33-4A70-916E-5F96AB2C2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15" t="13273" r="4550" b="54913"/>
            <a:stretch/>
          </p:blipFill>
          <p:spPr>
            <a:xfrm>
              <a:off x="7477055" y="4339508"/>
              <a:ext cx="4487966" cy="65436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A05E5D4-DAFC-4768-BD37-4A95B732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55" y="1759721"/>
            <a:ext cx="4487966" cy="1789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Authenticating with Azure AD as Service Principal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70B9E-9345-4FE3-A2C6-D3F8FB7C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7182"/>
            <a:ext cx="10797502" cy="53001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88263" y="1378083"/>
            <a:ext cx="11239464" cy="3720634"/>
          </a:xfrm>
        </p:spPr>
        <p:txBody>
          <a:bodyPr/>
          <a:lstStyle/>
          <a:p>
            <a:r>
              <a:rPr lang="en-US" sz="2400" dirty="0"/>
              <a:t>App-Owns-Data embedding requires developer to generate embed tokens</a:t>
            </a:r>
          </a:p>
          <a:p>
            <a:pPr lvl="1"/>
            <a:r>
              <a:rPr lang="en-US" sz="2000" dirty="0"/>
              <a:t>Developer controls what permissions are extended to user for embedding purposes</a:t>
            </a:r>
          </a:p>
          <a:p>
            <a:pPr lvl="1"/>
            <a:r>
              <a:rPr lang="en-US" sz="2000" dirty="0"/>
              <a:t>Generating embed tokens requires dedicated capacity for any production scenarios</a:t>
            </a:r>
          </a:p>
          <a:p>
            <a:pPr lvl="1"/>
            <a:endParaRPr lang="en-US" sz="2000" dirty="0"/>
          </a:p>
          <a:p>
            <a:r>
              <a:rPr lang="en-US" sz="2400" dirty="0"/>
              <a:t>You generate embed tokens with the Power BI Service API</a:t>
            </a:r>
          </a:p>
          <a:p>
            <a:pPr lvl="1"/>
            <a:r>
              <a:rPr lang="en-US" sz="2000" dirty="0"/>
              <a:t>Embed Token V1 API used to create single 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below)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V2 API used to create multi-resource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in later slide)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provides restrictions on whether user can view, edit or create</a:t>
            </a:r>
          </a:p>
          <a:p>
            <a:pPr lvl="1"/>
            <a:r>
              <a:rPr lang="en-US" sz="2000" dirty="0"/>
              <a:t>Embed token can be generated to support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28" y="5239396"/>
            <a:ext cx="9753506" cy="137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Report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3EB4-A8C8-41E5-B24A-0B547FAB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8" y="1184728"/>
            <a:ext cx="10258425" cy="4886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1" y="1260465"/>
            <a:ext cx="9734141" cy="52768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What Is Row-level Security (RLS)?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932021"/>
          </a:xfrm>
        </p:spPr>
        <p:txBody>
          <a:bodyPr/>
          <a:lstStyle/>
          <a:p>
            <a:r>
              <a:rPr lang="en-US" dirty="0"/>
              <a:t>Security Scheme for Power BI Datasets based on Named Roles</a:t>
            </a:r>
          </a:p>
          <a:p>
            <a:pPr lvl="1"/>
            <a:r>
              <a:rPr lang="en-US" dirty="0"/>
              <a:t>Roles are defined using Power BI Desktop or Tabular Object Model (TOM)</a:t>
            </a:r>
          </a:p>
          <a:p>
            <a:pPr lvl="1"/>
            <a:r>
              <a:rPr lang="en-US" dirty="0"/>
              <a:t>Each role is scoped to the dataset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6" y="4040650"/>
            <a:ext cx="9024898" cy="249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526782"/>
          </a:xfrm>
        </p:spPr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Trying to embed an RLS-enabled report without </a:t>
            </a:r>
            <a:r>
              <a:rPr lang="en-US" dirty="0" err="1"/>
              <a:t>EffectiveIdentity</a:t>
            </a:r>
            <a:r>
              <a:rPr lang="en-US" dirty="0"/>
              <a:t> will fail</a:t>
            </a:r>
          </a:p>
          <a:p>
            <a:pPr lvl="1"/>
            <a:r>
              <a:rPr lang="en-US" dirty="0" err="1"/>
              <a:t>EffectiveIdentity</a:t>
            </a:r>
            <a:r>
              <a:rPr lang="en-US" dirty="0"/>
              <a:t> containing 1 or more roles must be added to embed token</a:t>
            </a:r>
          </a:p>
          <a:p>
            <a:pPr lvl="1"/>
            <a:r>
              <a:rPr lang="en-US" dirty="0"/>
              <a:t>Roles added into </a:t>
            </a:r>
            <a:r>
              <a:rPr lang="en-US" dirty="0" err="1"/>
              <a:t>EffectiveIdentity</a:t>
            </a:r>
            <a:r>
              <a:rPr lang="en-US" dirty="0"/>
              <a:t> as string array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2" y="3311591"/>
            <a:ext cx="10038001" cy="213416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1" y="457631"/>
            <a:ext cx="11237870" cy="553870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9172-532E-4BC1-B884-C37DBA7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0" y="1140662"/>
            <a:ext cx="9840111" cy="569221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B3C3-8CE0-406F-AD48-0FC512F4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with App-Owns-Data and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727F-0F9F-4A9F-82A6-3FDCD4A19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15437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https://github.com/PowerBiDevCamp/AppOwnsDataWithRLS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78C1B-41DD-4BAF-A246-C4DCD4A5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46881"/>
            <a:ext cx="10960896" cy="4923570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153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App-Owns-Data .NET 5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85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https://github.com/PowerBiDevCamp/DOTNET5-AppOwnsData-Tutorial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F88DD-A8ED-4658-ADF9-21998387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8" y="2396368"/>
            <a:ext cx="9636966" cy="43864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Azure AD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Create a .NET 5 Project for a Secure Web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</TotalTime>
  <Words>1899</Words>
  <Application>Microsoft Office PowerPoint</Application>
  <PresentationFormat>Custom</PresentationFormat>
  <Paragraphs>325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Developing with .NET 5 and  App-Owns-Data Embedding</vt:lpstr>
      <vt:lpstr>Welcome to Power BI Dev Camp</vt:lpstr>
      <vt:lpstr>Agenda</vt:lpstr>
      <vt:lpstr>Power BI Embedding – The Big Picture</vt:lpstr>
      <vt:lpstr>Choosing the Correct Embedding Model</vt:lpstr>
      <vt:lpstr>App-Owns-Data .NET 5 Tutorial</vt:lpstr>
      <vt:lpstr>Copying-and-Pasting Code</vt:lpstr>
      <vt:lpstr>Tutorial Exercise Flow</vt:lpstr>
      <vt:lpstr>Creating Azure AD Application with PowerShell</vt:lpstr>
      <vt:lpstr>Install .NET 5 SDK</vt:lpstr>
      <vt:lpstr>Getting Started with the .NET 5 CLI</vt:lpstr>
      <vt:lpstr>Azure AD Configuration in appsettings.json</vt:lpstr>
      <vt:lpstr>Starting a .NET 5 Debugging Session</vt:lpstr>
      <vt:lpstr>Visual Studio 2019 versus Visual Studio Code</vt:lpstr>
      <vt:lpstr>Agenda</vt:lpstr>
      <vt:lpstr>Introducing Microsoft.Identity.Web</vt:lpstr>
      <vt:lpstr>Enabling Authentication with Microsoft.Identity.Web</vt:lpstr>
      <vt:lpstr>Adding Sign in / Sign Out Links</vt:lpstr>
      <vt:lpstr>ASP.NET Supports Route Authorization</vt:lpstr>
      <vt:lpstr>Agenda</vt:lpstr>
      <vt:lpstr>What Is the Power BI Service API?</vt:lpstr>
      <vt:lpstr>App-only Access Control</vt:lpstr>
      <vt:lpstr>Setting Up for App-Owns-Data – Part 1</vt:lpstr>
      <vt:lpstr>Setting Up for App-Owns-Data – Part 2</vt:lpstr>
      <vt:lpstr>Setting Up for App-Owns-Data – Part 3</vt:lpstr>
      <vt:lpstr>Calling Directly to the Power BI Service API This is a sample of C# code that does not use the Power BI .NET SDK</vt:lpstr>
      <vt:lpstr>Power BI .NET SDK</vt:lpstr>
      <vt:lpstr>Exercise 3 Call the Power BI Service API</vt:lpstr>
      <vt:lpstr>Adding Support for Token Acquisition</vt:lpstr>
      <vt:lpstr>Authenticating with Azure AD as Service Principal</vt:lpstr>
      <vt:lpstr>Accessing PowerBiServiceApi from a Controller</vt:lpstr>
      <vt:lpstr>Call GetReportInGroupAsync to Get Embedding Data</vt:lpstr>
      <vt:lpstr>Generating Embed Tokens</vt:lpstr>
      <vt:lpstr>Getting the Data for Report Embedding</vt:lpstr>
      <vt:lpstr>Displaying Data from the View Model</vt:lpstr>
      <vt:lpstr>Exercise 3 Solution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Agenda</vt:lpstr>
      <vt:lpstr>Programming with Multi-Resource Embed Tokens</vt:lpstr>
      <vt:lpstr>Agenda</vt:lpstr>
      <vt:lpstr>What Is Row-level Security (RLS)?</vt:lpstr>
      <vt:lpstr>Embedding RLS-enabled Reports</vt:lpstr>
      <vt:lpstr>Generating Embed Tokens with EffectiveIdentity</vt:lpstr>
      <vt:lpstr>Sample Application with App-Owns-Data and RLS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83</cp:revision>
  <cp:lastPrinted>2019-05-02T20:11:39Z</cp:lastPrinted>
  <dcterms:created xsi:type="dcterms:W3CDTF">2018-09-21T01:16:59Z</dcterms:created>
  <dcterms:modified xsi:type="dcterms:W3CDTF">2021-02-24T17:31:09Z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